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9_BE269E3B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0"/>
  </p:notesMasterIdLst>
  <p:sldIdLst>
    <p:sldId id="265" r:id="rId3"/>
    <p:sldId id="256" r:id="rId4"/>
    <p:sldId id="257" r:id="rId5"/>
    <p:sldId id="262" r:id="rId6"/>
    <p:sldId id="264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860A5D-41FD-37FD-E16A-569334B4749A}" name="Mark McClellan" initials="MM" userId="S::mbm57@duke.edu::b9d7d70c-ac93-4474-8d56-bd3ea9ae29c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4" autoAdjust="0"/>
    <p:restoredTop sz="63623" autoAdjust="0"/>
  </p:normalViewPr>
  <p:slideViewPr>
    <p:cSldViewPr snapToGrid="0">
      <p:cViewPr varScale="1">
        <p:scale>
          <a:sx n="70" d="100"/>
          <a:sy n="70" d="100"/>
        </p:scale>
        <p:origin x="1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omments/modernComment_109_BE269E3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FE5D16-8C6E-634D-82C5-BC31B1C94553}" authorId="{31860A5D-41FD-37FD-E16A-569334B4749A}" status="resolved" created="2024-02-29T04:01:07.103" complete="100000">
    <pc:sldMkLst xmlns:pc="http://schemas.microsoft.com/office/powerpoint/2013/main/command">
      <pc:docMk/>
      <pc:sldMk cId="3190201915" sldId="265"/>
    </pc:sldMkLst>
    <p188:txBody>
      <a:bodyPr/>
      <a:lstStyle/>
      <a:p>
        <a:r>
          <a:rPr lang="en-US"/>
          <a:t>Most impt…
Please fix title - “Short-Term Strategies Across…”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02C1-08C8-4EF7-B6FD-DEE85B53AC22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8F7A6-3374-499E-9469-FEAF6E348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7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38F7A6-3374-499E-9469-FEAF6E3486A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3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Victor Intro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38F7A6-3374-499E-9469-FEAF6E3486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52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[Intro these themes to guide the two mini-sessions – then pull down slides]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38F7A6-3374-499E-9469-FEAF6E3486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3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Charlene Wong, Megan Ranney, Bechara </a:t>
            </a:r>
            <a:r>
              <a:rPr lang="en-US" dirty="0" err="1"/>
              <a:t>Choucair</a:t>
            </a:r>
            <a:r>
              <a:rPr lang="en-US" dirty="0"/>
              <a:t>, and Rhonda </a:t>
            </a:r>
            <a:r>
              <a:rPr lang="en-US" dirty="0" err="1"/>
              <a:t>Medows</a:t>
            </a:r>
            <a:r>
              <a:rPr lang="en-US" dirty="0"/>
              <a:t>, Moderated by 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38F7A6-3374-499E-9469-FEAF6E3486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7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4E46-6BE0-4261-8190-18BDE64A2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1F30E-79D4-49EE-B1D7-E31800641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65023-85BE-4AD0-96B1-5F0129F82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4E8D-0470-4266-86B6-6CA49428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F4000-EC9F-46FC-80F0-33E5A562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BDDD8-2A20-43D5-9F72-286EA5B3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FEB5A-6B6B-48A0-B183-34CA198B9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F25CC-DC44-4C6C-9F06-7C1A1B32D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8432D-C9F7-405A-A453-2D6E0CFD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EB885-38E9-4C59-BBB6-64A2FAD4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11E4C0-D2ED-4543-A234-694D4F78A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2932A-8BA2-4653-B044-D184AC7A9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58AC4-B268-4934-98B7-D09D7EC4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93971-72CC-4E99-AE69-0590AB99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54389-D866-4456-A76F-32B9ADD0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91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7AA2E-35F5-4078-AC00-949A8464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9CF41-CCB2-4B79-8377-B18F0DF5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4DB9D-7161-4FD8-8A2E-3D32BE55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3B92-719B-4BFB-BCB7-DD4688908DF5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51EB9-3504-4AF6-B6D1-8277FD73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9B9A2-7BF1-43C6-8AD0-2435FCBE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B942-A830-4A03-8000-00B17D291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3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D79D-E2A4-41BC-BDA2-4B2B22D38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8245-148B-40EA-AEA5-1FF5DD4FA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C4B5F-7CC3-447D-8DA1-A70AB9F8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514D5-CE70-43A3-A88D-571A641D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9C917-74B3-46BD-A82A-98C8BDCB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1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B271A-577A-416D-A47D-5D703A80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11697-09E0-420F-8264-26B2BEA5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6C9AD-86AC-449D-A91B-8EAA70D8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318EC-4F06-4701-AE55-8C33A026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1941A-A749-4B5F-B5BC-10DE61E4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9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718E3-9E84-48AA-9D6D-963828070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CDFEF-E5CE-4277-8E4D-A34ECDA51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CA4FA-6ABE-4851-A4C7-C5328315F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56657-52F1-4BE2-ACEA-222CE1CD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5C8EA-4635-4736-A006-8BE49FC6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30C-531C-4DF8-AA97-862CFC5E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9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98112-5225-4186-BA19-DB299651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835E9-6E98-4EC6-BB39-6AF297238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AD1C5-DE6F-4367-B45F-898CF83FC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FD152E-2663-454D-A2A9-297914D62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7E86-DBC8-4770-942A-BF2CDC082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CC4C9-722F-42AC-8726-DEFFA16F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89ECA-627C-43E8-8820-445A52F9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789BAA-8DA2-4853-9288-CF222FDF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5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545CD-E52E-4C8A-BFAD-5BC2FC604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E6D12-B58D-42AB-B741-0453266E8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DE719A-818E-4B4E-9948-424C6271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2B928-E99D-4801-A969-752B0F85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2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5ABE24-BB9E-43E3-87CB-3571AC3C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6E4FA-DB42-48C0-9565-3E73DE27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6E90A-A119-43BF-99E2-AA99CD93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2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E3A39-EA1C-4956-B2D2-8F757FC1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62A73-F67E-4CEE-BA34-0BE1A6A4E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0E917-AEB8-4CA0-8DD5-D0BC5CE61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E9161-F00A-4C75-B3A9-609F8A0C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E05409-5D65-4E56-8891-92081A7A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43555-E21C-490D-BB31-B6A7AD665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7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B32A-3928-4EE5-9159-837A1B3C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7D9328-AFC7-4891-B5EA-0A066BF39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4AF71-2DAF-47FF-9F5A-2160008D9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7F83D-E352-4330-8D77-C42C79B85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508D8-741A-430B-A2C2-BA745CF2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38E9C-11E5-4542-BA97-14DD77D3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B8B6C9-08A6-465D-A6C1-C335883E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8794C-295E-4959-A832-8BCD0EE5D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B80F1-BD4C-4848-9ED7-2876E8397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102A-C7F1-481A-BF09-5887E4960E69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DF2-705A-4524-A836-DE6FA9D30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09325-3CBB-449B-AB3A-3436C00F3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214CE-A8BA-433F-9D17-69C64C948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6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8D8B81-4DAA-4F5B-B658-542FABE4A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EF392-A7D0-4712-89B7-76D6F4396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49076-3FF8-4F69-A9C8-8D578D395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63B92-719B-4BFB-BCB7-DD4688908DF5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F20F6-31E0-4BC7-B8BA-1AA7241EF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FFD49-8109-40B6-9078-12CC7F64B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B942-A830-4A03-8000-00B17D291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2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09_BE269E3B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orange logo&#10;&#10;Description automatically generated with medium confidence">
            <a:extLst>
              <a:ext uri="{FF2B5EF4-FFF2-40B4-BE49-F238E27FC236}">
                <a16:creationId xmlns:a16="http://schemas.microsoft.com/office/drawing/2014/main" id="{6C757A4B-609B-7101-C420-20E01F0BC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20191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032906-56ED-44D3-9A43-2B0E4441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5" y="1743350"/>
            <a:ext cx="10515600" cy="1325563"/>
          </a:xfrm>
        </p:spPr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3907DB-9A98-49A5-8FC1-3C1BEF602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765" y="2766529"/>
            <a:ext cx="10515600" cy="374028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Welcome and Overview of Major Themes</a:t>
            </a:r>
          </a:p>
          <a:p>
            <a:pPr lvl="0"/>
            <a:r>
              <a:rPr lang="en-US" dirty="0"/>
              <a:t>Remarks from Federal Leaders </a:t>
            </a:r>
          </a:p>
          <a:p>
            <a:pPr lvl="0"/>
            <a:r>
              <a:rPr lang="en-US" dirty="0"/>
              <a:t>Mini Panel Discussions:</a:t>
            </a:r>
          </a:p>
          <a:p>
            <a:pPr lvl="1"/>
            <a:r>
              <a:rPr lang="en-US" dirty="0"/>
              <a:t>Reducing Burden of Respiratory Infections</a:t>
            </a:r>
          </a:p>
          <a:p>
            <a:pPr lvl="1"/>
            <a:r>
              <a:rPr lang="en-US" dirty="0"/>
              <a:t>Reducing Burden of OUD/SUD</a:t>
            </a:r>
          </a:p>
          <a:p>
            <a:pPr lvl="0"/>
            <a:r>
              <a:rPr lang="en-US" dirty="0"/>
              <a:t>Panel Discussion:</a:t>
            </a:r>
          </a:p>
          <a:p>
            <a:pPr lvl="1"/>
            <a:r>
              <a:rPr lang="en-US" dirty="0"/>
              <a:t>Path to Improving US Health Through Public-Private Collaboration </a:t>
            </a:r>
          </a:p>
          <a:p>
            <a:r>
              <a:rPr lang="en-US" dirty="0"/>
              <a:t>Closing Remarks and Next Steps</a:t>
            </a:r>
          </a:p>
        </p:txBody>
      </p:sp>
    </p:spTree>
    <p:extLst>
      <p:ext uri="{BB962C8B-B14F-4D97-AF65-F5344CB8AC3E}">
        <p14:creationId xmlns:p14="http://schemas.microsoft.com/office/powerpoint/2010/main" val="334757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A1DECC-596C-43A8-A591-920D68EA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1634367"/>
            <a:ext cx="10759440" cy="1325563"/>
          </a:xfrm>
        </p:spPr>
        <p:txBody>
          <a:bodyPr/>
          <a:lstStyle/>
          <a:p>
            <a:r>
              <a:rPr lang="en-US" b="1" dirty="0"/>
              <a:t>Planning Group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A1C00F-8353-4B36-90BC-BFB446876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725685"/>
            <a:ext cx="11201400" cy="4132315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Expert Members</a:t>
            </a:r>
          </a:p>
          <a:p>
            <a:r>
              <a:rPr lang="en-US" dirty="0"/>
              <a:t>Bechara </a:t>
            </a:r>
            <a:r>
              <a:rPr lang="en-US" dirty="0" err="1"/>
              <a:t>Choucair</a:t>
            </a:r>
            <a:r>
              <a:rPr lang="en-US" dirty="0"/>
              <a:t>, Kaiser Permanente</a:t>
            </a:r>
          </a:p>
          <a:p>
            <a:r>
              <a:rPr lang="en-US" dirty="0"/>
              <a:t>Dave </a:t>
            </a:r>
            <a:r>
              <a:rPr lang="en-US" dirty="0" err="1"/>
              <a:t>Chokshi</a:t>
            </a:r>
            <a:r>
              <a:rPr lang="en-US" dirty="0"/>
              <a:t>, NYU Grossman School of Medicine</a:t>
            </a:r>
          </a:p>
          <a:p>
            <a:r>
              <a:rPr lang="en-US" dirty="0"/>
              <a:t>Karen DeSalvo, Google</a:t>
            </a:r>
          </a:p>
          <a:p>
            <a:r>
              <a:rPr lang="en-US" dirty="0"/>
              <a:t>Carlos del Rio, Emory University</a:t>
            </a:r>
          </a:p>
          <a:p>
            <a:r>
              <a:rPr lang="en-US" dirty="0"/>
              <a:t>Megan Ranney, Yale School of Public Health</a:t>
            </a:r>
          </a:p>
          <a:p>
            <a:r>
              <a:rPr lang="en-US" dirty="0"/>
              <a:t>Anne Zink, Alaska Department of Health &amp; Association of State and Territorial Officials</a:t>
            </a:r>
          </a:p>
          <a:p>
            <a:r>
              <a:rPr lang="en-US" dirty="0"/>
              <a:t>Fred Cerise, Parkland Health &amp; Hospital System</a:t>
            </a:r>
          </a:p>
          <a:p>
            <a:r>
              <a:rPr lang="en-US" dirty="0"/>
              <a:t>Marc Harrison, General Catalyst</a:t>
            </a:r>
          </a:p>
          <a:p>
            <a:r>
              <a:rPr lang="en-US" dirty="0"/>
              <a:t>Melissa Harvey, HCA</a:t>
            </a:r>
          </a:p>
          <a:p>
            <a:r>
              <a:rPr lang="en-US" dirty="0"/>
              <a:t>Rhonda </a:t>
            </a:r>
            <a:r>
              <a:rPr lang="en-US" dirty="0" err="1"/>
              <a:t>Medows</a:t>
            </a:r>
            <a:r>
              <a:rPr lang="en-US" dirty="0"/>
              <a:t>, </a:t>
            </a:r>
            <a:r>
              <a:rPr lang="en-US" i="1" dirty="0"/>
              <a:t>formerly</a:t>
            </a:r>
            <a:r>
              <a:rPr lang="en-US" dirty="0"/>
              <a:t> Providence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NAM and DM Leadership</a:t>
            </a:r>
          </a:p>
          <a:p>
            <a:r>
              <a:rPr lang="en-US" dirty="0"/>
              <a:t>Victor Dzau, National Academy of Medicine</a:t>
            </a:r>
          </a:p>
          <a:p>
            <a:r>
              <a:rPr lang="en-US" dirty="0"/>
              <a:t>Mark McClellan, Duke-Margolis Center for Health Policy</a:t>
            </a:r>
          </a:p>
          <a:p>
            <a:r>
              <a:rPr lang="en-US" dirty="0"/>
              <a:t>Michael McGinnis, National Academy of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6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2C7E-8093-BE36-B9DC-72EBA97A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818" y="1757027"/>
            <a:ext cx="10515600" cy="1325563"/>
          </a:xfrm>
        </p:spPr>
        <p:txBody>
          <a:bodyPr/>
          <a:lstStyle/>
          <a:p>
            <a:r>
              <a:rPr lang="en-US" b="1" dirty="0"/>
              <a:t>Overview of Collaborative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F07C1-8481-A3F6-12E9-67205179B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4" y="2844050"/>
            <a:ext cx="7215960" cy="4351338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focusing on opportunities now for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 steps to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nation’s health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new Issue Brief summarizes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Foundational elements for progress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of feasible, meaningful action steps across health care, public health, and community supports to improve our nation’s capacity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respond to two population health priorities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12511F-2AFA-47CC-82D6-157893B3CD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0995">
            <a:off x="8131622" y="2133666"/>
            <a:ext cx="3129254" cy="4071894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843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6EF4-22A7-8F60-ACC9-8E6C0F72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04" y="1884028"/>
            <a:ext cx="11143520" cy="1325563"/>
          </a:xfrm>
        </p:spPr>
        <p:txBody>
          <a:bodyPr/>
          <a:lstStyle/>
          <a:p>
            <a:r>
              <a:rPr lang="en-US" b="1" dirty="0"/>
              <a:t>Short-Term Opportunities for Improving Population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8196-0283-34F3-3A98-F71BDC940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3068914"/>
            <a:ext cx="11701670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trengthening protections for individuals and communities from the complications and disruptions of respiratory infections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reventing overdose deaths and other complications of opioid use disorder (OUD)</a:t>
            </a:r>
          </a:p>
          <a:p>
            <a:pPr marL="742950" indent="-742950">
              <a:buFont typeface="+mj-lt"/>
              <a:buAutoNum type="arabicPeriod"/>
            </a:pPr>
            <a:endParaRPr lang="en-US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i="1" dirty="0">
                <a:latin typeface="Calibri" panose="020F0502020204030204" pitchFamily="34" charset="0"/>
                <a:cs typeface="Times New Roman" panose="02020603050405020304" pitchFamily="18" charset="0"/>
              </a:rPr>
              <a:t>Areas with near-term opportunities for progress, through Federal policy supports that enable collaborative action at the local, state, and national level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747921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EC013-5BF5-F97F-2785-7F6DF279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718" y="1756603"/>
            <a:ext cx="10975428" cy="132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Foundational Steps for Short-Term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729BB-DF6D-0C24-82D8-26C17A76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54" y="2859294"/>
            <a:ext cx="11194774" cy="346199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policy actions can enable progress across a range of public health challenges, including protection from respiratory illness and OUD complications: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use of electronic data to inform public health threat awareness and action through systems standards and integration.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Leveraging health care payment and delivery reforms to increase health care capabilities to improve population health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Strengthening effective and accountable community health collaborations across public health, health systems, social services, and community organizations.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Helping trusted health care and community organizations provide timely and accurate information that individuals, families, businesses, and community organizations can use to make decisions about their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88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299AE-9351-CB3F-BCC0-8629CD5C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903" y="1984477"/>
            <a:ext cx="10726992" cy="1325563"/>
          </a:xfrm>
        </p:spPr>
        <p:txBody>
          <a:bodyPr>
            <a:normAutofit/>
          </a:bodyPr>
          <a:lstStyle/>
          <a:p>
            <a:r>
              <a:rPr lang="en-US" sz="4300" b="1" dirty="0"/>
              <a:t>Path to Improving US Health Through Public-Private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2B910-DC43-3882-9491-2EB859A30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03" y="3310040"/>
            <a:ext cx="10885227" cy="3876371"/>
          </a:xfrm>
        </p:spPr>
        <p:txBody>
          <a:bodyPr>
            <a:normAutofit/>
          </a:bodyPr>
          <a:lstStyle/>
          <a:p>
            <a:r>
              <a:rPr lang="en-US" sz="2600" dirty="0"/>
              <a:t>What synergies do you see between your current public-private collaboration and the further action steps discussed today?</a:t>
            </a:r>
          </a:p>
          <a:p>
            <a:r>
              <a:rPr lang="en-US" sz="2600" dirty="0"/>
              <a:t>With the current challenges facing public health in America, including tight funding for public health agencies, how will these steps help make progress?</a:t>
            </a:r>
          </a:p>
          <a:p>
            <a:r>
              <a:rPr lang="en-US" sz="2600" dirty="0"/>
              <a:t>Beyond respiratory viruses and OUD, what do you see as other top pressing population health priorities for action in the next 18 months – and how do the?</a:t>
            </a:r>
          </a:p>
        </p:txBody>
      </p:sp>
    </p:spTree>
    <p:extLst>
      <p:ext uri="{BB962C8B-B14F-4D97-AF65-F5344CB8AC3E}">
        <p14:creationId xmlns:p14="http://schemas.microsoft.com/office/powerpoint/2010/main" val="962406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2946</TotalTime>
  <Words>485</Words>
  <Application>Microsoft Office PowerPoint</Application>
  <PresentationFormat>Widescreen</PresentationFormat>
  <Paragraphs>54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Office Theme</vt:lpstr>
      <vt:lpstr>PowerPoint Presentation</vt:lpstr>
      <vt:lpstr>Agenda</vt:lpstr>
      <vt:lpstr>Planning Group</vt:lpstr>
      <vt:lpstr>Overview of Collaborative</vt:lpstr>
      <vt:lpstr>Short-Term Opportunities for Improving Population Health</vt:lpstr>
      <vt:lpstr>Foundational Steps for Short-Term Progress</vt:lpstr>
      <vt:lpstr>Path to Improving US Health Through Public-Private Collaboration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2/29 NAM-DM Webinar Run-of-Show</dc:title>
  <dc:creator>Morgan Romine</dc:creator>
  <cp:lastModifiedBy>Luke Durocher</cp:lastModifiedBy>
  <cp:revision>19</cp:revision>
  <dcterms:created xsi:type="dcterms:W3CDTF">2024-02-16T18:26:55Z</dcterms:created>
  <dcterms:modified xsi:type="dcterms:W3CDTF">2024-02-29T14:30:43Z</dcterms:modified>
</cp:coreProperties>
</file>